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9" r:id="rId3"/>
    <p:sldId id="258" r:id="rId4"/>
    <p:sldId id="263" r:id="rId5"/>
    <p:sldId id="260" r:id="rId6"/>
    <p:sldId id="261" r:id="rId7"/>
    <p:sldId id="262" r:id="rId8"/>
    <p:sldId id="264" r:id="rId9"/>
    <p:sldId id="265" r:id="rId10"/>
    <p:sldId id="266" r:id="rId11"/>
    <p:sldId id="268" r:id="rId12"/>
    <p:sldId id="267" r:id="rId13"/>
    <p:sldId id="269" r:id="rId14"/>
    <p:sldId id="271" r:id="rId15"/>
    <p:sldId id="270"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06" autoAdjust="0"/>
  </p:normalViewPr>
  <p:slideViewPr>
    <p:cSldViewPr>
      <p:cViewPr>
        <p:scale>
          <a:sx n="113" d="100"/>
          <a:sy n="113" d="100"/>
        </p:scale>
        <p:origin x="-93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39251-F781-4075-96B4-16C9B367D054}" type="datetimeFigureOut">
              <a:rPr lang="en-US" smtClean="0"/>
              <a:t>11/19/2012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CF7ACA-C078-4A3E-8C9F-C6453AFAA031}" type="slidenum">
              <a:rPr lang="en-US" smtClean="0"/>
              <a:t>‹#›</a:t>
            </a:fld>
            <a:endParaRPr lang="en-US"/>
          </a:p>
        </p:txBody>
      </p:sp>
    </p:spTree>
    <p:extLst>
      <p:ext uri="{BB962C8B-B14F-4D97-AF65-F5344CB8AC3E}">
        <p14:creationId xmlns:p14="http://schemas.microsoft.com/office/powerpoint/2010/main" val="3582619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are a made of science, man has created</a:t>
            </a:r>
            <a:r>
              <a:rPr lang="en-US" baseline="0" dirty="0" smtClean="0"/>
              <a:t> them</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a:t>
            </a:fld>
            <a:endParaRPr lang="en-US"/>
          </a:p>
        </p:txBody>
      </p:sp>
    </p:spTree>
    <p:extLst>
      <p:ext uri="{BB962C8B-B14F-4D97-AF65-F5344CB8AC3E}">
        <p14:creationId xmlns:p14="http://schemas.microsoft.com/office/powerpoint/2010/main" val="4058355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10 minutes</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13</a:t>
            </a:fld>
            <a:endParaRPr lang="en-US"/>
          </a:p>
        </p:txBody>
      </p:sp>
    </p:spTree>
    <p:extLst>
      <p:ext uri="{BB962C8B-B14F-4D97-AF65-F5344CB8AC3E}">
        <p14:creationId xmlns:p14="http://schemas.microsoft.com/office/powerpoint/2010/main" val="189677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Too many variables than can’t be controlled</a:t>
            </a:r>
          </a:p>
          <a:p>
            <a:r>
              <a:rPr lang="en-GB" dirty="0" smtClean="0"/>
              <a:t>e.g.</a:t>
            </a:r>
            <a:r>
              <a:rPr lang="en-GB" baseline="0" dirty="0" smtClean="0"/>
              <a:t> observer effect</a:t>
            </a:r>
          </a:p>
          <a:p>
            <a:r>
              <a:rPr lang="en-GB" baseline="0" dirty="0" smtClean="0"/>
              <a:t>e.g. how do people react if starved of food but offered some in exchange for hurting someone else?</a:t>
            </a:r>
          </a:p>
        </p:txBody>
      </p:sp>
      <p:sp>
        <p:nvSpPr>
          <p:cNvPr id="4" name="Slide Number Placeholder 3"/>
          <p:cNvSpPr>
            <a:spLocks noGrp="1"/>
          </p:cNvSpPr>
          <p:nvPr>
            <p:ph type="sldNum" sz="quarter" idx="10"/>
          </p:nvPr>
        </p:nvSpPr>
        <p:spPr/>
        <p:txBody>
          <a:bodyPr/>
          <a:lstStyle/>
          <a:p>
            <a:fld id="{EACF7ACA-C078-4A3E-8C9F-C6453AFAA031}" type="slidenum">
              <a:rPr lang="en-US" smtClean="0"/>
              <a:t>14</a:t>
            </a:fld>
            <a:endParaRPr lang="en-US"/>
          </a:p>
        </p:txBody>
      </p:sp>
    </p:spTree>
    <p:extLst>
      <p:ext uri="{BB962C8B-B14F-4D97-AF65-F5344CB8AC3E}">
        <p14:creationId xmlns:p14="http://schemas.microsoft.com/office/powerpoint/2010/main" val="1354114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Look at the behaviour of brain</a:t>
            </a:r>
            <a:r>
              <a:rPr lang="en-GB" baseline="0" dirty="0" smtClean="0"/>
              <a:t> damaged people – tells you something about what happens to the brain after a stroke for instance</a:t>
            </a:r>
          </a:p>
          <a:p>
            <a:pPr marL="228600" indent="-228600">
              <a:buAutoNum type="arabicPeriod"/>
            </a:pPr>
            <a:r>
              <a:rPr lang="en-GB" baseline="0" dirty="0" smtClean="0"/>
              <a:t>Genetics – look at the differences and similarities in the behaviour of identical twins separated at birth</a:t>
            </a:r>
          </a:p>
          <a:p>
            <a:pPr marL="228600" indent="-228600">
              <a:buAutoNum type="arabicPeriod"/>
            </a:pPr>
            <a:r>
              <a:rPr lang="en-GB" baseline="0" dirty="0" smtClean="0"/>
              <a:t>Experiment by two psychologists Elizabeth </a:t>
            </a:r>
            <a:r>
              <a:rPr lang="en-GB" baseline="0" dirty="0" err="1" smtClean="0"/>
              <a:t>Spelke</a:t>
            </a:r>
            <a:r>
              <a:rPr lang="en-GB" baseline="0" dirty="0" smtClean="0"/>
              <a:t> and Renée get some idea of how they see the world.  Now know that by six months old babies have figured out that objects consist of parts that move together, are aware of the difference between living and non-living things and can even do simple arithmetic. </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15</a:t>
            </a:fld>
            <a:endParaRPr lang="en-US"/>
          </a:p>
        </p:txBody>
      </p:sp>
    </p:spTree>
    <p:extLst>
      <p:ext uri="{BB962C8B-B14F-4D97-AF65-F5344CB8AC3E}">
        <p14:creationId xmlns:p14="http://schemas.microsoft.com/office/powerpoint/2010/main" val="2476917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Volunteer acted</a:t>
            </a:r>
            <a:r>
              <a:rPr lang="en-GB" baseline="0" dirty="0" smtClean="0"/>
              <a:t> part of teacher, learner was an actor. Learner was strapped to a chair and electrodes placed on wrists. Teacher taken to adjoining room and asked to give learner simple memory test.  Learner responds incorrectly – increasing shocks from 15 to 450 volts, labelled as slight shock, strong shock, intense shock, danger and XXX. Teacher could only hear learner.  Voltage reached 120, learner complaining, 150 demanding end of experiment, 270 – screams, 330 – ominous silence. Every time “teacher” hesitated, scientist explained importance of continuing. Learner did not actually receive any shocks. Almost 2/3 of volunteers gave shocks up to 450.  Even though expressed concern, were assured were doing the right thing, would not be held responsible etc.  When paired with other teachers (actually actors) who </a:t>
            </a:r>
            <a:r>
              <a:rPr lang="en-GB" baseline="0" dirty="0" err="1" smtClean="0"/>
              <a:t>objected,only</a:t>
            </a:r>
            <a:r>
              <a:rPr lang="en-GB" baseline="0" dirty="0" smtClean="0"/>
              <a:t> 10% continued to administer shocks.</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16</a:t>
            </a:fld>
            <a:endParaRPr lang="en-US"/>
          </a:p>
        </p:txBody>
      </p:sp>
    </p:spTree>
    <p:extLst>
      <p:ext uri="{BB962C8B-B14F-4D97-AF65-F5344CB8AC3E}">
        <p14:creationId xmlns:p14="http://schemas.microsoft.com/office/powerpoint/2010/main" val="297157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Design</a:t>
            </a:r>
            <a:r>
              <a:rPr lang="en-GB" baseline="0" dirty="0" smtClean="0"/>
              <a:t> if there is time. </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18</a:t>
            </a:fld>
            <a:endParaRPr lang="en-US"/>
          </a:p>
        </p:txBody>
      </p:sp>
    </p:spTree>
    <p:extLst>
      <p:ext uri="{BB962C8B-B14F-4D97-AF65-F5344CB8AC3E}">
        <p14:creationId xmlns:p14="http://schemas.microsoft.com/office/powerpoint/2010/main" val="3858315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 the obvious</a:t>
            </a:r>
            <a:r>
              <a:rPr lang="en-US" baseline="0" dirty="0" smtClean="0"/>
              <a:t> differences between these subjects, they are all based on observation and seek to discover laws and theories about human nature.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2</a:t>
            </a:fld>
            <a:endParaRPr lang="en-US"/>
          </a:p>
        </p:txBody>
      </p:sp>
    </p:spTree>
    <p:extLst>
      <p:ext uri="{BB962C8B-B14F-4D97-AF65-F5344CB8AC3E}">
        <p14:creationId xmlns:p14="http://schemas.microsoft.com/office/powerpoint/2010/main" val="3543162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expectations. Children labeled as bright</a:t>
            </a:r>
            <a:r>
              <a:rPr lang="en-US" baseline="0" dirty="0" smtClean="0"/>
              <a:t> performed better over an academic year than those labeled as dim but the labeling was arbitrary.</a:t>
            </a:r>
          </a:p>
          <a:p>
            <a:r>
              <a:rPr lang="en-US" baseline="0" dirty="0" smtClean="0"/>
              <a:t>Bull market people expect prices to rise and so buy stocks, which means prices rise. Bear market the opposite occurs. So everyone expects a trend that trend happens regardless of the logic of it.</a:t>
            </a:r>
          </a:p>
          <a:p>
            <a:r>
              <a:rPr lang="en-US" baseline="0" dirty="0" smtClean="0"/>
              <a:t>People have been conditioned from childhood to believe in curses </a:t>
            </a:r>
            <a:r>
              <a:rPr lang="en-US" baseline="0" dirty="0" err="1" smtClean="0"/>
              <a:t>etc</a:t>
            </a:r>
            <a:r>
              <a:rPr lang="en-US" baseline="0" dirty="0" smtClean="0"/>
              <a:t>, so when cursed, they go to their hut, stop eating and die. Individual’s belief that he will die is an important factor in the eventual death.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4</a:t>
            </a:fld>
            <a:endParaRPr lang="en-US"/>
          </a:p>
        </p:txBody>
      </p:sp>
    </p:spTree>
    <p:extLst>
      <p:ext uri="{BB962C8B-B14F-4D97-AF65-F5344CB8AC3E}">
        <p14:creationId xmlns:p14="http://schemas.microsoft.com/office/powerpoint/2010/main" val="310549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you measure consciousness</a:t>
            </a:r>
            <a:r>
              <a:rPr lang="en-US" baseline="0" dirty="0" smtClean="0"/>
              <a:t> for example counting your thoughts?</a:t>
            </a:r>
            <a:endParaRPr lang="en-US" dirty="0"/>
          </a:p>
        </p:txBody>
      </p:sp>
      <p:sp>
        <p:nvSpPr>
          <p:cNvPr id="4" name="Slide Number Placeholder 3"/>
          <p:cNvSpPr>
            <a:spLocks noGrp="1"/>
          </p:cNvSpPr>
          <p:nvPr>
            <p:ph type="sldNum" sz="quarter" idx="10"/>
          </p:nvPr>
        </p:nvSpPr>
        <p:spPr/>
        <p:txBody>
          <a:bodyPr/>
          <a:lstStyle/>
          <a:p>
            <a:fld id="{EACF7ACA-C078-4A3E-8C9F-C6453AFAA031}" type="slidenum">
              <a:rPr lang="en-US" smtClean="0"/>
              <a:t>6</a:t>
            </a:fld>
            <a:endParaRPr lang="en-US"/>
          </a:p>
        </p:txBody>
      </p:sp>
    </p:spTree>
    <p:extLst>
      <p:ext uri="{BB962C8B-B14F-4D97-AF65-F5344CB8AC3E}">
        <p14:creationId xmlns:p14="http://schemas.microsoft.com/office/powerpoint/2010/main" val="2831819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can translate what look like qualitative concepts into measurable ones. For example doctors talking to cancer patients. Some are franker with patients than others and some are franker with some patients than others.  Questionnaire devised to determine why. Page 285 Richard van de </a:t>
            </a:r>
            <a:r>
              <a:rPr lang="en-GB" baseline="0" dirty="0" err="1" smtClean="0"/>
              <a:t>Lagemaat’s</a:t>
            </a:r>
            <a:r>
              <a:rPr lang="en-GB" baseline="0" dirty="0" smtClean="0"/>
              <a:t> book. </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7</a:t>
            </a:fld>
            <a:endParaRPr lang="en-US"/>
          </a:p>
        </p:txBody>
      </p:sp>
    </p:spTree>
    <p:extLst>
      <p:ext uri="{BB962C8B-B14F-4D97-AF65-F5344CB8AC3E}">
        <p14:creationId xmlns:p14="http://schemas.microsoft.com/office/powerpoint/2010/main" val="3549240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Article in a</a:t>
            </a:r>
            <a:r>
              <a:rPr lang="en-GB" baseline="0" dirty="0" smtClean="0"/>
              <a:t> Canadian newspaper after 1996 Olympics in Atlanta. </a:t>
            </a:r>
            <a:r>
              <a:rPr lang="en-GB" dirty="0" smtClean="0"/>
              <a:t>Total medals won. We need to know the colour of the medals</a:t>
            </a:r>
            <a:r>
              <a:rPr lang="en-GB" baseline="0" dirty="0" smtClean="0"/>
              <a:t> won, if US had  bronze and Germany had  gold, then who won?</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8</a:t>
            </a:fld>
            <a:endParaRPr lang="en-US"/>
          </a:p>
        </p:txBody>
      </p:sp>
    </p:spTree>
    <p:extLst>
      <p:ext uri="{BB962C8B-B14F-4D97-AF65-F5344CB8AC3E}">
        <p14:creationId xmlns:p14="http://schemas.microsoft.com/office/powerpoint/2010/main" val="2899983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Standard Olympic</a:t>
            </a:r>
            <a:r>
              <a:rPr lang="en-GB" baseline="0" dirty="0" smtClean="0"/>
              <a:t> convention is 3 points for gold, 2 for silver and 1 for bronze</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10</a:t>
            </a:fld>
            <a:endParaRPr lang="en-US"/>
          </a:p>
        </p:txBody>
      </p:sp>
    </p:spTree>
    <p:extLst>
      <p:ext uri="{BB962C8B-B14F-4D97-AF65-F5344CB8AC3E}">
        <p14:creationId xmlns:p14="http://schemas.microsoft.com/office/powerpoint/2010/main" val="1926610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economist would say you can measure</a:t>
            </a:r>
            <a:r>
              <a:rPr lang="en-GB" baseline="0" dirty="0" smtClean="0"/>
              <a:t> different things on a common scale by looking at how much people will pay for them. Up to you to decide if can put a price on everything!</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11</a:t>
            </a:fld>
            <a:endParaRPr lang="en-US"/>
          </a:p>
        </p:txBody>
      </p:sp>
    </p:spTree>
    <p:extLst>
      <p:ext uri="{BB962C8B-B14F-4D97-AF65-F5344CB8AC3E}">
        <p14:creationId xmlns:p14="http://schemas.microsoft.com/office/powerpoint/2010/main" val="600072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1996 population of USA was 225 million</a:t>
            </a:r>
            <a:r>
              <a:rPr lang="en-GB" baseline="0" dirty="0" smtClean="0"/>
              <a:t> against 28 million in Canada</a:t>
            </a:r>
          </a:p>
          <a:p>
            <a:r>
              <a:rPr lang="en-GB" baseline="0" dirty="0" smtClean="0"/>
              <a:t>Cuba’s results 5 x better than USA and Canada’s are 1.5 better</a:t>
            </a:r>
          </a:p>
          <a:p>
            <a:r>
              <a:rPr lang="en-GB" baseline="0" dirty="0" smtClean="0"/>
              <a:t>Other points to consider –population eligible to compete (between 16 and 60), comparative wealth (leading to better training facilities), USA had “home advantage”</a:t>
            </a:r>
            <a:endParaRPr lang="en-GB" dirty="0"/>
          </a:p>
        </p:txBody>
      </p:sp>
      <p:sp>
        <p:nvSpPr>
          <p:cNvPr id="4" name="Slide Number Placeholder 3"/>
          <p:cNvSpPr>
            <a:spLocks noGrp="1"/>
          </p:cNvSpPr>
          <p:nvPr>
            <p:ph type="sldNum" sz="quarter" idx="10"/>
          </p:nvPr>
        </p:nvSpPr>
        <p:spPr/>
        <p:txBody>
          <a:bodyPr/>
          <a:lstStyle/>
          <a:p>
            <a:fld id="{EACF7ACA-C078-4A3E-8C9F-C6453AFAA031}" type="slidenum">
              <a:rPr lang="en-US" smtClean="0"/>
              <a:t>12</a:t>
            </a:fld>
            <a:endParaRPr lang="en-US"/>
          </a:p>
        </p:txBody>
      </p:sp>
    </p:spTree>
    <p:extLst>
      <p:ext uri="{BB962C8B-B14F-4D97-AF65-F5344CB8AC3E}">
        <p14:creationId xmlns:p14="http://schemas.microsoft.com/office/powerpoint/2010/main" val="338222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6F28B0-9751-4317-9C6F-A9D2E6A8FCF8}" type="datetimeFigureOut">
              <a:rPr lang="en-US" smtClean="0"/>
              <a:t>11/19/2012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2868565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6F28B0-9751-4317-9C6F-A9D2E6A8FCF8}" type="datetimeFigureOut">
              <a:rPr lang="en-US" smtClean="0"/>
              <a:t>11/19/2012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1405710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6F28B0-9751-4317-9C6F-A9D2E6A8FCF8}" type="datetimeFigureOut">
              <a:rPr lang="en-US" smtClean="0"/>
              <a:t>11/19/2012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4253221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6F28B0-9751-4317-9C6F-A9D2E6A8FCF8}" type="datetimeFigureOut">
              <a:rPr lang="en-US" smtClean="0"/>
              <a:t>11/19/2012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1297895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6F28B0-9751-4317-9C6F-A9D2E6A8FCF8}" type="datetimeFigureOut">
              <a:rPr lang="en-US" smtClean="0"/>
              <a:t>11/19/2012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72708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6F28B0-9751-4317-9C6F-A9D2E6A8FCF8}" type="datetimeFigureOut">
              <a:rPr lang="en-US" smtClean="0"/>
              <a:t>11/19/2012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349267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6F28B0-9751-4317-9C6F-A9D2E6A8FCF8}" type="datetimeFigureOut">
              <a:rPr lang="en-US" smtClean="0"/>
              <a:t>11/19/2012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674392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6F28B0-9751-4317-9C6F-A9D2E6A8FCF8}" type="datetimeFigureOut">
              <a:rPr lang="en-US" smtClean="0"/>
              <a:t>11/19/2012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1438690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F28B0-9751-4317-9C6F-A9D2E6A8FCF8}" type="datetimeFigureOut">
              <a:rPr lang="en-US" smtClean="0"/>
              <a:t>11/19/2012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2494124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F28B0-9751-4317-9C6F-A9D2E6A8FCF8}" type="datetimeFigureOut">
              <a:rPr lang="en-US" smtClean="0"/>
              <a:t>11/19/2012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70802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F28B0-9751-4317-9C6F-A9D2E6A8FCF8}" type="datetimeFigureOut">
              <a:rPr lang="en-US" smtClean="0"/>
              <a:t>11/19/2012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49C05-8C7A-4E42-9874-F4D3ABCF0869}" type="slidenum">
              <a:rPr lang="en-US" smtClean="0"/>
              <a:t>‹#›</a:t>
            </a:fld>
            <a:endParaRPr lang="en-US"/>
          </a:p>
        </p:txBody>
      </p:sp>
    </p:spTree>
    <p:extLst>
      <p:ext uri="{BB962C8B-B14F-4D97-AF65-F5344CB8AC3E}">
        <p14:creationId xmlns:p14="http://schemas.microsoft.com/office/powerpoint/2010/main" val="2721144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6F28B0-9751-4317-9C6F-A9D2E6A8FCF8}" type="datetimeFigureOut">
              <a:rPr lang="en-US" smtClean="0"/>
              <a:t>11/19/2012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49C05-8C7A-4E42-9874-F4D3ABCF0869}" type="slidenum">
              <a:rPr lang="en-US" smtClean="0"/>
              <a:t>‹#›</a:t>
            </a:fld>
            <a:endParaRPr lang="en-US"/>
          </a:p>
        </p:txBody>
      </p:sp>
    </p:spTree>
    <p:extLst>
      <p:ext uri="{BB962C8B-B14F-4D97-AF65-F5344CB8AC3E}">
        <p14:creationId xmlns:p14="http://schemas.microsoft.com/office/powerpoint/2010/main" val="153858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772400" cy="1470025"/>
          </a:xfrm>
        </p:spPr>
        <p:txBody>
          <a:bodyPr/>
          <a:lstStyle/>
          <a:p>
            <a:r>
              <a:rPr lang="en-US" dirty="0" smtClean="0"/>
              <a:t>Human Sciences</a:t>
            </a:r>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1955862"/>
            <a:ext cx="3987800" cy="4057587"/>
          </a:xfrm>
          <a:prstGeom prst="rect">
            <a:avLst/>
          </a:prstGeom>
        </p:spPr>
      </p:pic>
    </p:spTree>
    <p:extLst>
      <p:ext uri="{BB962C8B-B14F-4D97-AF65-F5344CB8AC3E}">
        <p14:creationId xmlns:p14="http://schemas.microsoft.com/office/powerpoint/2010/main" val="238317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Using numbers to quantify</a:t>
            </a:r>
            <a:endParaRPr lang="en-GB"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24735719"/>
              </p:ext>
            </p:extLst>
          </p:nvPr>
        </p:nvGraphicFramePr>
        <p:xfrm>
          <a:off x="457200" y="1600200"/>
          <a:ext cx="8229600" cy="384048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370840">
                <a:tc>
                  <a:txBody>
                    <a:bodyPr/>
                    <a:lstStyle/>
                    <a:p>
                      <a:r>
                        <a:rPr lang="en-GB" dirty="0" smtClean="0"/>
                        <a:t>Rank</a:t>
                      </a:r>
                      <a:endParaRPr lang="en-GB" dirty="0"/>
                    </a:p>
                  </a:txBody>
                  <a:tcPr/>
                </a:tc>
                <a:tc>
                  <a:txBody>
                    <a:bodyPr/>
                    <a:lstStyle/>
                    <a:p>
                      <a:r>
                        <a:rPr lang="en-GB" dirty="0" smtClean="0"/>
                        <a:t>Country</a:t>
                      </a:r>
                      <a:endParaRPr lang="en-GB" dirty="0"/>
                    </a:p>
                  </a:txBody>
                  <a:tcPr/>
                </a:tc>
                <a:tc>
                  <a:txBody>
                    <a:bodyPr/>
                    <a:lstStyle/>
                    <a:p>
                      <a:r>
                        <a:rPr lang="en-GB" dirty="0" smtClean="0"/>
                        <a:t>Gold</a:t>
                      </a:r>
                      <a:endParaRPr lang="en-GB" dirty="0"/>
                    </a:p>
                  </a:txBody>
                  <a:tcPr/>
                </a:tc>
                <a:tc>
                  <a:txBody>
                    <a:bodyPr/>
                    <a:lstStyle/>
                    <a:p>
                      <a:r>
                        <a:rPr lang="en-GB" dirty="0" smtClean="0"/>
                        <a:t>Silver</a:t>
                      </a:r>
                      <a:endParaRPr lang="en-GB" dirty="0"/>
                    </a:p>
                  </a:txBody>
                  <a:tcPr/>
                </a:tc>
                <a:tc>
                  <a:txBody>
                    <a:bodyPr/>
                    <a:lstStyle/>
                    <a:p>
                      <a:r>
                        <a:rPr lang="en-GB" dirty="0" smtClean="0"/>
                        <a:t>Bronze</a:t>
                      </a:r>
                      <a:endParaRPr lang="en-GB" dirty="0"/>
                    </a:p>
                  </a:txBody>
                  <a:tcPr/>
                </a:tc>
                <a:tc>
                  <a:txBody>
                    <a:bodyPr/>
                    <a:lstStyle/>
                    <a:p>
                      <a:r>
                        <a:rPr lang="en-GB" dirty="0" smtClean="0"/>
                        <a:t>Points</a:t>
                      </a:r>
                    </a:p>
                    <a:p>
                      <a:endParaRPr lang="en-GB" dirty="0"/>
                    </a:p>
                  </a:txBody>
                  <a:tcPr/>
                </a:tc>
              </a:tr>
              <a:tr h="370840">
                <a:tc>
                  <a:txBody>
                    <a:bodyPr/>
                    <a:lstStyle/>
                    <a:p>
                      <a:r>
                        <a:rPr lang="en-GB" dirty="0" smtClean="0"/>
                        <a:t>1</a:t>
                      </a:r>
                      <a:endParaRPr lang="en-GB" dirty="0"/>
                    </a:p>
                  </a:txBody>
                  <a:tcPr/>
                </a:tc>
                <a:tc>
                  <a:txBody>
                    <a:bodyPr/>
                    <a:lstStyle/>
                    <a:p>
                      <a:r>
                        <a:rPr lang="en-GB" dirty="0" smtClean="0"/>
                        <a:t>USA</a:t>
                      </a:r>
                      <a:endParaRPr lang="en-GB" dirty="0"/>
                    </a:p>
                  </a:txBody>
                  <a:tcPr/>
                </a:tc>
                <a:tc>
                  <a:txBody>
                    <a:bodyPr/>
                    <a:lstStyle/>
                    <a:p>
                      <a:r>
                        <a:rPr lang="en-GB" dirty="0" smtClean="0"/>
                        <a:t>44</a:t>
                      </a:r>
                      <a:endParaRPr lang="en-GB" dirty="0"/>
                    </a:p>
                  </a:txBody>
                  <a:tcPr/>
                </a:tc>
                <a:tc>
                  <a:txBody>
                    <a:bodyPr/>
                    <a:lstStyle/>
                    <a:p>
                      <a:r>
                        <a:rPr lang="en-GB" dirty="0" smtClean="0"/>
                        <a:t>32</a:t>
                      </a:r>
                      <a:endParaRPr lang="en-GB" dirty="0"/>
                    </a:p>
                  </a:txBody>
                  <a:tcPr/>
                </a:tc>
                <a:tc>
                  <a:txBody>
                    <a:bodyPr/>
                    <a:lstStyle/>
                    <a:p>
                      <a:r>
                        <a:rPr lang="en-GB" dirty="0" smtClean="0"/>
                        <a:t>25</a:t>
                      </a:r>
                      <a:endParaRPr lang="en-GB" dirty="0"/>
                    </a:p>
                  </a:txBody>
                  <a:tcPr/>
                </a:tc>
                <a:tc>
                  <a:txBody>
                    <a:bodyPr/>
                    <a:lstStyle/>
                    <a:p>
                      <a:r>
                        <a:rPr lang="en-GB" dirty="0" smtClean="0"/>
                        <a:t>221</a:t>
                      </a:r>
                    </a:p>
                    <a:p>
                      <a:endParaRPr lang="en-GB" dirty="0"/>
                    </a:p>
                  </a:txBody>
                  <a:tcPr/>
                </a:tc>
              </a:tr>
              <a:tr h="370840">
                <a:tc>
                  <a:txBody>
                    <a:bodyPr/>
                    <a:lstStyle/>
                    <a:p>
                      <a:r>
                        <a:rPr lang="en-GB" dirty="0" smtClean="0"/>
                        <a:t>2</a:t>
                      </a:r>
                      <a:endParaRPr lang="en-GB" dirty="0"/>
                    </a:p>
                  </a:txBody>
                  <a:tcPr/>
                </a:tc>
                <a:tc>
                  <a:txBody>
                    <a:bodyPr/>
                    <a:lstStyle/>
                    <a:p>
                      <a:r>
                        <a:rPr lang="en-GB" dirty="0" smtClean="0"/>
                        <a:t>Russia</a:t>
                      </a:r>
                      <a:endParaRPr lang="en-GB" dirty="0"/>
                    </a:p>
                  </a:txBody>
                  <a:tcPr/>
                </a:tc>
                <a:tc>
                  <a:txBody>
                    <a:bodyPr/>
                    <a:lstStyle/>
                    <a:p>
                      <a:r>
                        <a:rPr lang="en-GB" dirty="0" smtClean="0"/>
                        <a:t>26</a:t>
                      </a:r>
                      <a:endParaRPr lang="en-GB" dirty="0"/>
                    </a:p>
                  </a:txBody>
                  <a:tcPr/>
                </a:tc>
                <a:tc>
                  <a:txBody>
                    <a:bodyPr/>
                    <a:lstStyle/>
                    <a:p>
                      <a:r>
                        <a:rPr lang="en-GB" dirty="0" smtClean="0"/>
                        <a:t>21</a:t>
                      </a:r>
                      <a:endParaRPr lang="en-GB" dirty="0"/>
                    </a:p>
                  </a:txBody>
                  <a:tcPr/>
                </a:tc>
                <a:tc>
                  <a:txBody>
                    <a:bodyPr/>
                    <a:lstStyle/>
                    <a:p>
                      <a:r>
                        <a:rPr lang="en-GB" dirty="0" smtClean="0"/>
                        <a:t>16</a:t>
                      </a:r>
                      <a:endParaRPr lang="en-GB" dirty="0"/>
                    </a:p>
                  </a:txBody>
                  <a:tcPr/>
                </a:tc>
                <a:tc>
                  <a:txBody>
                    <a:bodyPr/>
                    <a:lstStyle/>
                    <a:p>
                      <a:r>
                        <a:rPr lang="en-GB" dirty="0" smtClean="0"/>
                        <a:t>136</a:t>
                      </a:r>
                    </a:p>
                    <a:p>
                      <a:endParaRPr lang="en-GB" dirty="0"/>
                    </a:p>
                  </a:txBody>
                  <a:tcPr/>
                </a:tc>
              </a:tr>
              <a:tr h="370840">
                <a:tc>
                  <a:txBody>
                    <a:bodyPr/>
                    <a:lstStyle/>
                    <a:p>
                      <a:r>
                        <a:rPr lang="en-GB" dirty="0" smtClean="0"/>
                        <a:t>3</a:t>
                      </a:r>
                      <a:endParaRPr lang="en-GB" dirty="0"/>
                    </a:p>
                  </a:txBody>
                  <a:tcPr/>
                </a:tc>
                <a:tc>
                  <a:txBody>
                    <a:bodyPr/>
                    <a:lstStyle/>
                    <a:p>
                      <a:r>
                        <a:rPr lang="en-GB" dirty="0" smtClean="0"/>
                        <a:t>Germany</a:t>
                      </a:r>
                      <a:endParaRPr lang="en-GB" dirty="0"/>
                    </a:p>
                  </a:txBody>
                  <a:tcPr/>
                </a:tc>
                <a:tc>
                  <a:txBody>
                    <a:bodyPr/>
                    <a:lstStyle/>
                    <a:p>
                      <a:r>
                        <a:rPr lang="en-GB" dirty="0" smtClean="0"/>
                        <a:t>20</a:t>
                      </a:r>
                      <a:endParaRPr lang="en-GB" dirty="0"/>
                    </a:p>
                  </a:txBody>
                  <a:tcPr/>
                </a:tc>
                <a:tc>
                  <a:txBody>
                    <a:bodyPr/>
                    <a:lstStyle/>
                    <a:p>
                      <a:r>
                        <a:rPr lang="en-GB" dirty="0" smtClean="0"/>
                        <a:t>18</a:t>
                      </a:r>
                      <a:endParaRPr lang="en-GB" dirty="0"/>
                    </a:p>
                  </a:txBody>
                  <a:tcPr/>
                </a:tc>
                <a:tc>
                  <a:txBody>
                    <a:bodyPr/>
                    <a:lstStyle/>
                    <a:p>
                      <a:r>
                        <a:rPr lang="en-GB" dirty="0" smtClean="0"/>
                        <a:t>27</a:t>
                      </a:r>
                      <a:endParaRPr lang="en-GB" dirty="0"/>
                    </a:p>
                  </a:txBody>
                  <a:tcPr/>
                </a:tc>
                <a:tc>
                  <a:txBody>
                    <a:bodyPr/>
                    <a:lstStyle/>
                    <a:p>
                      <a:r>
                        <a:rPr lang="en-GB" dirty="0" smtClean="0"/>
                        <a:t>123</a:t>
                      </a:r>
                    </a:p>
                    <a:p>
                      <a:endParaRPr lang="en-GB" dirty="0"/>
                    </a:p>
                  </a:txBody>
                  <a:tcPr/>
                </a:tc>
              </a:tr>
              <a:tr h="370840">
                <a:tc>
                  <a:txBody>
                    <a:bodyPr/>
                    <a:lstStyle/>
                    <a:p>
                      <a:r>
                        <a:rPr lang="en-GB" dirty="0" smtClean="0"/>
                        <a:t>4</a:t>
                      </a:r>
                      <a:endParaRPr lang="en-GB" dirty="0"/>
                    </a:p>
                  </a:txBody>
                  <a:tcPr/>
                </a:tc>
                <a:tc>
                  <a:txBody>
                    <a:bodyPr/>
                    <a:lstStyle/>
                    <a:p>
                      <a:r>
                        <a:rPr lang="en-GB" dirty="0" smtClean="0"/>
                        <a:t>China</a:t>
                      </a:r>
                      <a:endParaRPr lang="en-GB" dirty="0"/>
                    </a:p>
                  </a:txBody>
                  <a:tcPr/>
                </a:tc>
                <a:tc>
                  <a:txBody>
                    <a:bodyPr/>
                    <a:lstStyle/>
                    <a:p>
                      <a:r>
                        <a:rPr lang="en-GB" dirty="0" smtClean="0"/>
                        <a:t>16</a:t>
                      </a:r>
                      <a:endParaRPr lang="en-GB" dirty="0"/>
                    </a:p>
                  </a:txBody>
                  <a:tcPr/>
                </a:tc>
                <a:tc>
                  <a:txBody>
                    <a:bodyPr/>
                    <a:lstStyle/>
                    <a:p>
                      <a:r>
                        <a:rPr lang="en-GB" dirty="0" smtClean="0"/>
                        <a:t>22</a:t>
                      </a:r>
                      <a:endParaRPr lang="en-GB" dirty="0"/>
                    </a:p>
                  </a:txBody>
                  <a:tcPr/>
                </a:tc>
                <a:tc>
                  <a:txBody>
                    <a:bodyPr/>
                    <a:lstStyle/>
                    <a:p>
                      <a:r>
                        <a:rPr lang="en-GB" dirty="0" smtClean="0"/>
                        <a:t>12</a:t>
                      </a:r>
                      <a:endParaRPr lang="en-GB" dirty="0"/>
                    </a:p>
                  </a:txBody>
                  <a:tcPr/>
                </a:tc>
                <a:tc>
                  <a:txBody>
                    <a:bodyPr/>
                    <a:lstStyle/>
                    <a:p>
                      <a:r>
                        <a:rPr lang="en-GB" dirty="0" smtClean="0"/>
                        <a:t>104</a:t>
                      </a:r>
                    </a:p>
                    <a:p>
                      <a:endParaRPr lang="en-GB" dirty="0"/>
                    </a:p>
                  </a:txBody>
                  <a:tcPr/>
                </a:tc>
              </a:tr>
              <a:tr h="370840">
                <a:tc>
                  <a:txBody>
                    <a:bodyPr/>
                    <a:lstStyle/>
                    <a:p>
                      <a:r>
                        <a:rPr lang="en-GB" dirty="0" smtClean="0"/>
                        <a:t>11</a:t>
                      </a:r>
                      <a:endParaRPr lang="en-GB" dirty="0"/>
                    </a:p>
                  </a:txBody>
                  <a:tcPr/>
                </a:tc>
                <a:tc>
                  <a:txBody>
                    <a:bodyPr/>
                    <a:lstStyle/>
                    <a:p>
                      <a:r>
                        <a:rPr lang="en-GB" dirty="0" smtClean="0"/>
                        <a:t>Canada</a:t>
                      </a:r>
                      <a:endParaRPr lang="en-GB" dirty="0"/>
                    </a:p>
                  </a:txBody>
                  <a:tcPr/>
                </a:tc>
                <a:tc>
                  <a:txBody>
                    <a:bodyPr/>
                    <a:lstStyle/>
                    <a:p>
                      <a:r>
                        <a:rPr lang="en-GB" dirty="0" smtClean="0"/>
                        <a:t>3</a:t>
                      </a:r>
                      <a:endParaRPr lang="en-GB" dirty="0"/>
                    </a:p>
                  </a:txBody>
                  <a:tcPr/>
                </a:tc>
                <a:tc>
                  <a:txBody>
                    <a:bodyPr/>
                    <a:lstStyle/>
                    <a:p>
                      <a:r>
                        <a:rPr lang="en-GB" dirty="0" smtClean="0"/>
                        <a:t>11</a:t>
                      </a:r>
                      <a:endParaRPr lang="en-GB" dirty="0"/>
                    </a:p>
                  </a:txBody>
                  <a:tcPr/>
                </a:tc>
                <a:tc>
                  <a:txBody>
                    <a:bodyPr/>
                    <a:lstStyle/>
                    <a:p>
                      <a:r>
                        <a:rPr lang="en-GB" dirty="0" smtClean="0"/>
                        <a:t>8</a:t>
                      </a:r>
                      <a:endParaRPr lang="en-GB" dirty="0"/>
                    </a:p>
                  </a:txBody>
                  <a:tcPr/>
                </a:tc>
                <a:tc>
                  <a:txBody>
                    <a:bodyPr/>
                    <a:lstStyle/>
                    <a:p>
                      <a:r>
                        <a:rPr lang="en-GB" dirty="0" smtClean="0"/>
                        <a:t>39</a:t>
                      </a:r>
                    </a:p>
                    <a:p>
                      <a:endParaRPr lang="en-GB" dirty="0"/>
                    </a:p>
                  </a:txBody>
                  <a:tcPr/>
                </a:tc>
              </a:tr>
            </a:tbl>
          </a:graphicData>
        </a:graphic>
      </p:graphicFrame>
    </p:spTree>
    <p:extLst>
      <p:ext uri="{BB962C8B-B14F-4D97-AF65-F5344CB8AC3E}">
        <p14:creationId xmlns:p14="http://schemas.microsoft.com/office/powerpoint/2010/main" val="3341058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like with like (or not)	</a:t>
            </a:r>
            <a:endParaRPr lang="en-GB" dirty="0"/>
          </a:p>
        </p:txBody>
      </p:sp>
      <p:sp>
        <p:nvSpPr>
          <p:cNvPr id="3" name="Content Placeholder 2"/>
          <p:cNvSpPr>
            <a:spLocks noGrp="1"/>
          </p:cNvSpPr>
          <p:nvPr>
            <p:ph idx="1"/>
          </p:nvPr>
        </p:nvSpPr>
        <p:spPr/>
        <p:txBody>
          <a:bodyPr/>
          <a:lstStyle/>
          <a:p>
            <a:pPr marL="0" indent="0">
              <a:buNone/>
            </a:pPr>
            <a:r>
              <a:rPr lang="en-GB" dirty="0" smtClean="0"/>
              <a:t>Can you say that a gold medal is worth 3 bronze medals?</a:t>
            </a:r>
          </a:p>
          <a:p>
            <a:pPr marL="0" indent="0">
              <a:buNone/>
            </a:pPr>
            <a:endParaRPr lang="en-GB" dirty="0"/>
          </a:p>
          <a:p>
            <a:pPr marL="0" indent="0">
              <a:buNone/>
            </a:pPr>
            <a:r>
              <a:rPr lang="en-GB" dirty="0" smtClean="0"/>
              <a:t>Or that 2 apples are worth one orange?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206980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By population</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8151947"/>
              </p:ext>
            </p:extLst>
          </p:nvPr>
        </p:nvGraphicFramePr>
        <p:xfrm>
          <a:off x="457200" y="1600200"/>
          <a:ext cx="8229600" cy="38404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GB" dirty="0" smtClean="0"/>
                        <a:t>Rank</a:t>
                      </a:r>
                      <a:endParaRPr lang="en-GB" dirty="0"/>
                    </a:p>
                  </a:txBody>
                  <a:tcPr/>
                </a:tc>
                <a:tc>
                  <a:txBody>
                    <a:bodyPr/>
                    <a:lstStyle/>
                    <a:p>
                      <a:r>
                        <a:rPr lang="en-GB" dirty="0" smtClean="0"/>
                        <a:t>Country</a:t>
                      </a:r>
                      <a:endParaRPr lang="en-GB" dirty="0"/>
                    </a:p>
                  </a:txBody>
                  <a:tcPr/>
                </a:tc>
                <a:tc>
                  <a:txBody>
                    <a:bodyPr/>
                    <a:lstStyle/>
                    <a:p>
                      <a:r>
                        <a:rPr lang="en-GB" dirty="0" smtClean="0"/>
                        <a:t>Points per million</a:t>
                      </a:r>
                    </a:p>
                    <a:p>
                      <a:endParaRPr lang="en-GB" dirty="0"/>
                    </a:p>
                  </a:txBody>
                  <a:tcPr/>
                </a:tc>
              </a:tr>
              <a:tr h="370840">
                <a:tc>
                  <a:txBody>
                    <a:bodyPr/>
                    <a:lstStyle/>
                    <a:p>
                      <a:r>
                        <a:rPr lang="en-GB" dirty="0" smtClean="0"/>
                        <a:t>1</a:t>
                      </a:r>
                      <a:endParaRPr lang="en-GB" dirty="0"/>
                    </a:p>
                  </a:txBody>
                  <a:tcPr/>
                </a:tc>
                <a:tc>
                  <a:txBody>
                    <a:bodyPr/>
                    <a:lstStyle/>
                    <a:p>
                      <a:r>
                        <a:rPr lang="en-GB" dirty="0" smtClean="0"/>
                        <a:t>Tonga</a:t>
                      </a:r>
                      <a:endParaRPr lang="en-GB" dirty="0"/>
                    </a:p>
                  </a:txBody>
                  <a:tcPr/>
                </a:tc>
                <a:tc>
                  <a:txBody>
                    <a:bodyPr/>
                    <a:lstStyle/>
                    <a:p>
                      <a:r>
                        <a:rPr lang="en-GB" dirty="0" smtClean="0"/>
                        <a:t>20</a:t>
                      </a:r>
                    </a:p>
                    <a:p>
                      <a:endParaRPr lang="en-GB" dirty="0"/>
                    </a:p>
                  </a:txBody>
                  <a:tcPr/>
                </a:tc>
              </a:tr>
              <a:tr h="370840">
                <a:tc>
                  <a:txBody>
                    <a:bodyPr/>
                    <a:lstStyle/>
                    <a:p>
                      <a:r>
                        <a:rPr lang="en-GB" dirty="0" smtClean="0"/>
                        <a:t>2</a:t>
                      </a:r>
                      <a:endParaRPr lang="en-GB" dirty="0"/>
                    </a:p>
                  </a:txBody>
                  <a:tcPr/>
                </a:tc>
                <a:tc>
                  <a:txBody>
                    <a:bodyPr/>
                    <a:lstStyle/>
                    <a:p>
                      <a:r>
                        <a:rPr lang="en-GB" dirty="0" smtClean="0"/>
                        <a:t>Bahamas</a:t>
                      </a:r>
                      <a:endParaRPr lang="en-GB" dirty="0"/>
                    </a:p>
                  </a:txBody>
                  <a:tcPr/>
                </a:tc>
                <a:tc>
                  <a:txBody>
                    <a:bodyPr/>
                    <a:lstStyle/>
                    <a:p>
                      <a:r>
                        <a:rPr lang="en-GB" dirty="0" smtClean="0"/>
                        <a:t>6.6</a:t>
                      </a:r>
                    </a:p>
                    <a:p>
                      <a:endParaRPr lang="en-GB" dirty="0"/>
                    </a:p>
                  </a:txBody>
                  <a:tcPr/>
                </a:tc>
              </a:tr>
              <a:tr h="370840">
                <a:tc>
                  <a:txBody>
                    <a:bodyPr/>
                    <a:lstStyle/>
                    <a:p>
                      <a:r>
                        <a:rPr lang="en-GB" dirty="0" smtClean="0"/>
                        <a:t>3</a:t>
                      </a:r>
                      <a:endParaRPr lang="en-GB" dirty="0"/>
                    </a:p>
                  </a:txBody>
                  <a:tcPr/>
                </a:tc>
                <a:tc>
                  <a:txBody>
                    <a:bodyPr/>
                    <a:lstStyle/>
                    <a:p>
                      <a:r>
                        <a:rPr lang="en-GB" dirty="0" smtClean="0"/>
                        <a:t>Cuba</a:t>
                      </a:r>
                      <a:endParaRPr lang="en-GB" dirty="0"/>
                    </a:p>
                  </a:txBody>
                  <a:tcPr/>
                </a:tc>
                <a:tc>
                  <a:txBody>
                    <a:bodyPr/>
                    <a:lstStyle/>
                    <a:p>
                      <a:r>
                        <a:rPr lang="en-GB" dirty="0" smtClean="0"/>
                        <a:t>4.6</a:t>
                      </a:r>
                    </a:p>
                    <a:p>
                      <a:endParaRPr lang="en-GB" dirty="0"/>
                    </a:p>
                  </a:txBody>
                  <a:tcPr/>
                </a:tc>
              </a:tr>
              <a:tr h="370840">
                <a:tc>
                  <a:txBody>
                    <a:bodyPr/>
                    <a:lstStyle/>
                    <a:p>
                      <a:r>
                        <a:rPr lang="en-GB" dirty="0" smtClean="0"/>
                        <a:t>25</a:t>
                      </a:r>
                      <a:endParaRPr lang="en-GB" dirty="0"/>
                    </a:p>
                  </a:txBody>
                  <a:tcPr/>
                </a:tc>
                <a:tc>
                  <a:txBody>
                    <a:bodyPr/>
                    <a:lstStyle/>
                    <a:p>
                      <a:r>
                        <a:rPr lang="en-GB" dirty="0" smtClean="0"/>
                        <a:t>Canada</a:t>
                      </a:r>
                      <a:endParaRPr lang="en-GB" dirty="0"/>
                    </a:p>
                  </a:txBody>
                  <a:tcPr/>
                </a:tc>
                <a:tc>
                  <a:txBody>
                    <a:bodyPr/>
                    <a:lstStyle/>
                    <a:p>
                      <a:r>
                        <a:rPr lang="en-GB" dirty="0" smtClean="0"/>
                        <a:t>1.3</a:t>
                      </a:r>
                    </a:p>
                    <a:p>
                      <a:endParaRPr lang="en-GB" dirty="0"/>
                    </a:p>
                  </a:txBody>
                  <a:tcPr/>
                </a:tc>
              </a:tr>
              <a:tr h="370840">
                <a:tc>
                  <a:txBody>
                    <a:bodyPr/>
                    <a:lstStyle/>
                    <a:p>
                      <a:r>
                        <a:rPr lang="en-GB" dirty="0" smtClean="0"/>
                        <a:t>37</a:t>
                      </a:r>
                      <a:endParaRPr lang="en-GB" dirty="0"/>
                    </a:p>
                  </a:txBody>
                  <a:tcPr/>
                </a:tc>
                <a:tc>
                  <a:txBody>
                    <a:bodyPr/>
                    <a:lstStyle/>
                    <a:p>
                      <a:r>
                        <a:rPr lang="en-GB" dirty="0" smtClean="0"/>
                        <a:t>USA</a:t>
                      </a:r>
                      <a:endParaRPr lang="en-GB" dirty="0"/>
                    </a:p>
                  </a:txBody>
                  <a:tcPr/>
                </a:tc>
                <a:tc>
                  <a:txBody>
                    <a:bodyPr/>
                    <a:lstStyle/>
                    <a:p>
                      <a:r>
                        <a:rPr lang="en-GB" dirty="0" smtClean="0"/>
                        <a:t>0.9</a:t>
                      </a:r>
                    </a:p>
                    <a:p>
                      <a:endParaRPr lang="en-GB" dirty="0"/>
                    </a:p>
                  </a:txBody>
                  <a:tcPr/>
                </a:tc>
              </a:tr>
            </a:tbl>
          </a:graphicData>
        </a:graphic>
      </p:graphicFrame>
    </p:spTree>
    <p:extLst>
      <p:ext uri="{BB962C8B-B14F-4D97-AF65-F5344CB8AC3E}">
        <p14:creationId xmlns:p14="http://schemas.microsoft.com/office/powerpoint/2010/main" val="4249682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67400"/>
          </a:xfrm>
        </p:spPr>
        <p:txBody>
          <a:bodyPr>
            <a:normAutofit lnSpcReduction="10000"/>
          </a:bodyPr>
          <a:lstStyle/>
          <a:p>
            <a:pPr marL="514350" indent="-514350">
              <a:buFont typeface="+mj-lt"/>
              <a:buAutoNum type="arabicPeriod"/>
            </a:pPr>
            <a:r>
              <a:rPr lang="en-GB" dirty="0" smtClean="0"/>
              <a:t>How would you go about trying to put a monetary value on a human life? Does society ever do this?</a:t>
            </a:r>
          </a:p>
          <a:p>
            <a:pPr marL="514350" indent="-514350">
              <a:buFont typeface="+mj-lt"/>
              <a:buAutoNum type="arabicPeriod"/>
            </a:pPr>
            <a:r>
              <a:rPr lang="en-GB" dirty="0" smtClean="0"/>
              <a:t>Which of the following is easy to measure and which is not? How would you go about trying to measure them?</a:t>
            </a:r>
          </a:p>
          <a:p>
            <a:pPr marL="514350" indent="-514350">
              <a:buFont typeface="+mj-lt"/>
              <a:buAutoNum type="alphaLcPeriod"/>
            </a:pPr>
            <a:r>
              <a:rPr lang="en-GB" dirty="0" smtClean="0"/>
              <a:t>Weight</a:t>
            </a:r>
          </a:p>
          <a:p>
            <a:pPr marL="514350" indent="-514350">
              <a:buFont typeface="+mj-lt"/>
              <a:buAutoNum type="alphaLcPeriod"/>
            </a:pPr>
            <a:r>
              <a:rPr lang="en-GB" dirty="0" smtClean="0"/>
              <a:t>Temperature</a:t>
            </a:r>
          </a:p>
          <a:p>
            <a:pPr marL="514350" indent="-514350">
              <a:buFont typeface="+mj-lt"/>
              <a:buAutoNum type="alphaLcPeriod"/>
            </a:pPr>
            <a:r>
              <a:rPr lang="en-GB" dirty="0" smtClean="0"/>
              <a:t>Happiness</a:t>
            </a:r>
          </a:p>
          <a:p>
            <a:pPr marL="514350" indent="-514350">
              <a:buFont typeface="+mj-lt"/>
              <a:buAutoNum type="alphaLcPeriod"/>
            </a:pPr>
            <a:r>
              <a:rPr lang="en-GB" dirty="0" smtClean="0"/>
              <a:t>Progress</a:t>
            </a:r>
          </a:p>
          <a:p>
            <a:pPr marL="514350" indent="-514350">
              <a:buFont typeface="+mj-lt"/>
              <a:buAutoNum type="alphaLcPeriod"/>
            </a:pPr>
            <a:r>
              <a:rPr lang="en-GB" dirty="0" smtClean="0"/>
              <a:t>Intelligence </a:t>
            </a:r>
          </a:p>
          <a:p>
            <a:pPr marL="514350" indent="-514350">
              <a:buFont typeface="+mj-lt"/>
              <a:buAutoNum type="alphaLcPeriod"/>
            </a:pPr>
            <a:endParaRPr lang="en-GB" dirty="0" smtClean="0"/>
          </a:p>
          <a:p>
            <a:pPr marL="514350" indent="-514350">
              <a:buFont typeface="+mj-lt"/>
              <a:buAutoNum type="alphaLcPeriod"/>
            </a:pPr>
            <a:endParaRPr lang="en-GB" dirty="0" smtClean="0"/>
          </a:p>
          <a:p>
            <a:pPr marL="514350" indent="-514350">
              <a:buFont typeface="+mj-lt"/>
              <a:buAutoNum type="arabicPeriod"/>
            </a:pPr>
            <a:endParaRPr lang="en-GB" dirty="0"/>
          </a:p>
        </p:txBody>
      </p:sp>
    </p:spTree>
    <p:extLst>
      <p:ext uri="{BB962C8B-B14F-4D97-AF65-F5344CB8AC3E}">
        <p14:creationId xmlns:p14="http://schemas.microsoft.com/office/powerpoint/2010/main" val="2047486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Experiments</a:t>
            </a:r>
            <a:endParaRPr lang="en-GB" dirty="0"/>
          </a:p>
        </p:txBody>
      </p:sp>
      <p:sp>
        <p:nvSpPr>
          <p:cNvPr id="3" name="Content Placeholder 2"/>
          <p:cNvSpPr>
            <a:spLocks noGrp="1"/>
          </p:cNvSpPr>
          <p:nvPr>
            <p:ph idx="1"/>
          </p:nvPr>
        </p:nvSpPr>
        <p:spPr/>
        <p:txBody>
          <a:bodyPr/>
          <a:lstStyle/>
          <a:p>
            <a:r>
              <a:rPr lang="en-GB" dirty="0" smtClean="0"/>
              <a:t>Do not play as large a part in human sciences as in natural sciences;</a:t>
            </a:r>
          </a:p>
          <a:p>
            <a:pPr marL="0" indent="0">
              <a:buNone/>
            </a:pPr>
            <a:r>
              <a:rPr lang="en-GB" i="1" dirty="0" smtClean="0"/>
              <a:t>Because:</a:t>
            </a:r>
          </a:p>
          <a:p>
            <a:r>
              <a:rPr lang="en-GB" dirty="0"/>
              <a:t>D</a:t>
            </a:r>
            <a:r>
              <a:rPr lang="en-GB" dirty="0" smtClean="0"/>
              <a:t>eal in complex real-life situations</a:t>
            </a:r>
          </a:p>
          <a:p>
            <a:r>
              <a:rPr lang="en-GB" dirty="0" smtClean="0"/>
              <a:t>Artificiality can distort behaviour </a:t>
            </a:r>
          </a:p>
          <a:p>
            <a:r>
              <a:rPr lang="en-GB" dirty="0" smtClean="0"/>
              <a:t>Ethical reasons – some experiments might adversely affect the participants</a:t>
            </a:r>
            <a:endParaRPr lang="en-GB" dirty="0"/>
          </a:p>
        </p:txBody>
      </p:sp>
    </p:spTree>
    <p:extLst>
      <p:ext uri="{BB962C8B-B14F-4D97-AF65-F5344CB8AC3E}">
        <p14:creationId xmlns:p14="http://schemas.microsoft.com/office/powerpoint/2010/main" val="3510555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solutions</a:t>
            </a:r>
            <a:endParaRPr lang="en-GB" dirty="0"/>
          </a:p>
        </p:txBody>
      </p:sp>
      <p:sp>
        <p:nvSpPr>
          <p:cNvPr id="3" name="Content Placeholder 2"/>
          <p:cNvSpPr>
            <a:spLocks noGrp="1"/>
          </p:cNvSpPr>
          <p:nvPr>
            <p:ph idx="1"/>
          </p:nvPr>
        </p:nvSpPr>
        <p:spPr/>
        <p:txBody>
          <a:bodyPr/>
          <a:lstStyle/>
          <a:p>
            <a:r>
              <a:rPr lang="en-GB" dirty="0" smtClean="0"/>
              <a:t>Wait for things to occur naturally</a:t>
            </a:r>
          </a:p>
          <a:p>
            <a:r>
              <a:rPr lang="en-GB" dirty="0" smtClean="0"/>
              <a:t>Use history (e.g. in Economics) to provide evidence of likely outcomes</a:t>
            </a:r>
          </a:p>
          <a:p>
            <a:r>
              <a:rPr lang="en-GB" dirty="0" smtClean="0"/>
              <a:t>Observe and draw conclusions, then test them.</a:t>
            </a:r>
          </a:p>
          <a:p>
            <a:endParaRPr lang="en-GB" dirty="0"/>
          </a:p>
          <a:p>
            <a:r>
              <a:rPr lang="en-GB" i="1" dirty="0" smtClean="0"/>
              <a:t>Is it possible that psychologists might see what they want to see in experiments?</a:t>
            </a:r>
            <a:endParaRPr lang="en-GB" i="1" dirty="0"/>
          </a:p>
        </p:txBody>
      </p:sp>
    </p:spTree>
    <p:extLst>
      <p:ext uri="{BB962C8B-B14F-4D97-AF65-F5344CB8AC3E}">
        <p14:creationId xmlns:p14="http://schemas.microsoft.com/office/powerpoint/2010/main" val="402914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t>
            </a:r>
            <a:r>
              <a:rPr lang="en-GB" dirty="0" err="1" smtClean="0"/>
              <a:t>Milgram</a:t>
            </a:r>
            <a:r>
              <a:rPr lang="en-GB" dirty="0" smtClean="0"/>
              <a:t> experiment</a:t>
            </a:r>
            <a:endParaRPr lang="en-GB" dirty="0"/>
          </a:p>
        </p:txBody>
      </p:sp>
      <p:sp>
        <p:nvSpPr>
          <p:cNvPr id="3" name="Content Placeholder 2"/>
          <p:cNvSpPr>
            <a:spLocks noGrp="1"/>
          </p:cNvSpPr>
          <p:nvPr>
            <p:ph idx="1"/>
          </p:nvPr>
        </p:nvSpPr>
        <p:spPr>
          <a:xfrm>
            <a:off x="457200" y="1371600"/>
            <a:ext cx="8229600" cy="4876800"/>
          </a:xfrm>
        </p:spPr>
        <p:txBody>
          <a:bodyPr>
            <a:normAutofit lnSpcReduction="10000"/>
          </a:bodyPr>
          <a:lstStyle/>
          <a:p>
            <a:r>
              <a:rPr lang="en-GB" dirty="0" smtClean="0"/>
              <a:t>Yale 1963, Stanley </a:t>
            </a:r>
            <a:r>
              <a:rPr lang="en-GB" dirty="0" err="1" smtClean="0"/>
              <a:t>Milgram</a:t>
            </a:r>
            <a:r>
              <a:rPr lang="en-GB" dirty="0" smtClean="0"/>
              <a:t>.</a:t>
            </a:r>
          </a:p>
          <a:p>
            <a:r>
              <a:rPr lang="en-GB" dirty="0" smtClean="0"/>
              <a:t>How willing are people to obey orders?</a:t>
            </a:r>
          </a:p>
          <a:p>
            <a:r>
              <a:rPr lang="en-GB" dirty="0" smtClean="0"/>
              <a:t>Advertised for volunteers to take part in an experiment “to test the effects of punishment on learning”.</a:t>
            </a:r>
          </a:p>
          <a:p>
            <a:r>
              <a:rPr lang="en-GB" dirty="0" smtClean="0"/>
              <a:t>100 volunteers – what % would have continued up to 450 volts?</a:t>
            </a:r>
          </a:p>
          <a:p>
            <a:r>
              <a:rPr lang="en-GB" dirty="0" smtClean="0"/>
              <a:t>What would you have done?</a:t>
            </a:r>
          </a:p>
          <a:p>
            <a:r>
              <a:rPr lang="en-GB" dirty="0" smtClean="0"/>
              <a:t>What does it tell us about human nature?</a:t>
            </a:r>
            <a:endParaRPr lang="en-GB" dirty="0"/>
          </a:p>
        </p:txBody>
      </p:sp>
    </p:spTree>
    <p:extLst>
      <p:ext uri="{BB962C8B-B14F-4D97-AF65-F5344CB8AC3E}">
        <p14:creationId xmlns:p14="http://schemas.microsoft.com/office/powerpoint/2010/main" val="297824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lstStyle/>
          <a:p>
            <a:pPr marL="0" indent="0">
              <a:buNone/>
            </a:pPr>
            <a:r>
              <a:rPr lang="en-GB" dirty="0" smtClean="0"/>
              <a:t>Could we question the ethics of the experiment rather than the participants?</a:t>
            </a:r>
          </a:p>
          <a:p>
            <a:pPr marL="0" indent="0">
              <a:buNone/>
            </a:pPr>
            <a:endParaRPr lang="en-GB" dirty="0"/>
          </a:p>
          <a:p>
            <a:pPr marL="0" indent="0">
              <a:buNone/>
            </a:pPr>
            <a:r>
              <a:rPr lang="en-GB" dirty="0" smtClean="0"/>
              <a:t>How would they feel about themselves?</a:t>
            </a:r>
          </a:p>
          <a:p>
            <a:pPr marL="0" indent="0">
              <a:buNone/>
            </a:pPr>
            <a:endParaRPr lang="en-GB" dirty="0"/>
          </a:p>
          <a:p>
            <a:pPr marL="0" indent="0">
              <a:buNone/>
            </a:pPr>
            <a:r>
              <a:rPr lang="en-GB" dirty="0" smtClean="0"/>
              <a:t>Does the knowledge gained outweigh the moral issues about the way the experiment was conducted?</a:t>
            </a:r>
            <a:endParaRPr lang="en-GB" dirty="0"/>
          </a:p>
        </p:txBody>
      </p:sp>
    </p:spTree>
    <p:extLst>
      <p:ext uri="{BB962C8B-B14F-4D97-AF65-F5344CB8AC3E}">
        <p14:creationId xmlns:p14="http://schemas.microsoft.com/office/powerpoint/2010/main" val="21481891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4525963"/>
          </a:xfrm>
        </p:spPr>
        <p:txBody>
          <a:bodyPr>
            <a:normAutofit lnSpcReduction="10000"/>
          </a:bodyPr>
          <a:lstStyle/>
          <a:p>
            <a:r>
              <a:rPr lang="en-GB" dirty="0" smtClean="0"/>
              <a:t>What difference do you think it would have made if the original advert had mentioned electric shocks? What conclusion can you draw from this?</a:t>
            </a:r>
          </a:p>
          <a:p>
            <a:pPr marL="0" indent="0">
              <a:buNone/>
            </a:pPr>
            <a:endParaRPr lang="en-GB" dirty="0" smtClean="0"/>
          </a:p>
          <a:p>
            <a:r>
              <a:rPr lang="en-GB" dirty="0" smtClean="0"/>
              <a:t>Design your own ethical code of conduct for the running of experiments in the human sciences. What three or four key points would you include and why?</a:t>
            </a:r>
          </a:p>
        </p:txBody>
      </p:sp>
    </p:spTree>
    <p:extLst>
      <p:ext uri="{BB962C8B-B14F-4D97-AF65-F5344CB8AC3E}">
        <p14:creationId xmlns:p14="http://schemas.microsoft.com/office/powerpoint/2010/main" val="4210538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n-US" dirty="0" smtClean="0"/>
              <a:t>Human sciences</a:t>
            </a:r>
            <a:br>
              <a:rPr lang="en-US" dirty="0" smtClean="0"/>
            </a:br>
            <a:r>
              <a:rPr lang="en-US" dirty="0" smtClean="0"/>
              <a:t>Studying Human </a:t>
            </a:r>
            <a:r>
              <a:rPr lang="en-US" dirty="0" err="1" smtClean="0"/>
              <a:t>Behaviour</a:t>
            </a:r>
            <a:endParaRPr lang="en-US" dirty="0"/>
          </a:p>
        </p:txBody>
      </p:sp>
      <p:sp>
        <p:nvSpPr>
          <p:cNvPr id="3" name="Content Placeholder 2"/>
          <p:cNvSpPr>
            <a:spLocks noGrp="1"/>
          </p:cNvSpPr>
          <p:nvPr>
            <p:ph idx="1"/>
          </p:nvPr>
        </p:nvSpPr>
        <p:spPr>
          <a:xfrm>
            <a:off x="457200" y="2286000"/>
            <a:ext cx="8229600" cy="3840163"/>
          </a:xfrm>
        </p:spPr>
        <p:txBody>
          <a:bodyPr/>
          <a:lstStyle/>
          <a:p>
            <a:pPr marL="0" indent="0">
              <a:buNone/>
            </a:pPr>
            <a:endParaRPr lang="en-US" dirty="0" smtClean="0"/>
          </a:p>
          <a:p>
            <a:r>
              <a:rPr lang="en-US" dirty="0" smtClean="0"/>
              <a:t>Psychology</a:t>
            </a:r>
          </a:p>
          <a:p>
            <a:r>
              <a:rPr lang="en-US" dirty="0" smtClean="0"/>
              <a:t>Economics</a:t>
            </a:r>
          </a:p>
          <a:p>
            <a:r>
              <a:rPr lang="en-US" dirty="0" smtClean="0"/>
              <a:t>Anthropology</a:t>
            </a:r>
          </a:p>
          <a:p>
            <a:r>
              <a:rPr lang="en-US" dirty="0" smtClean="0"/>
              <a:t>Sociology</a:t>
            </a:r>
            <a:endParaRPr lang="en-US" dirty="0"/>
          </a:p>
        </p:txBody>
      </p:sp>
    </p:spTree>
    <p:extLst>
      <p:ext uri="{BB962C8B-B14F-4D97-AF65-F5344CB8AC3E}">
        <p14:creationId xmlns:p14="http://schemas.microsoft.com/office/powerpoint/2010/main" val="3659642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24400" cy="3295650"/>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3657600"/>
            <a:ext cx="4002617" cy="3001963"/>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0"/>
            <a:ext cx="2981325" cy="340042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00" y="2989118"/>
            <a:ext cx="2844800" cy="3814618"/>
          </a:xfrm>
          <a:prstGeom prst="rect">
            <a:avLst/>
          </a:prstGeom>
        </p:spPr>
      </p:pic>
    </p:spTree>
    <p:extLst>
      <p:ext uri="{BB962C8B-B14F-4D97-AF65-F5344CB8AC3E}">
        <p14:creationId xmlns:p14="http://schemas.microsoft.com/office/powerpoint/2010/main" val="4164473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Inconsistencies</a:t>
            </a:r>
            <a:endParaRPr lang="en-US" dirty="0"/>
          </a:p>
        </p:txBody>
      </p:sp>
      <p:sp>
        <p:nvSpPr>
          <p:cNvPr id="3" name="Content Placeholder 2"/>
          <p:cNvSpPr>
            <a:spLocks noGrp="1"/>
          </p:cNvSpPr>
          <p:nvPr>
            <p:ph idx="1"/>
          </p:nvPr>
        </p:nvSpPr>
        <p:spPr/>
        <p:txBody>
          <a:bodyPr/>
          <a:lstStyle/>
          <a:p>
            <a:r>
              <a:rPr lang="en-US" dirty="0" smtClean="0"/>
              <a:t>Psychology – bright and less bright</a:t>
            </a:r>
          </a:p>
          <a:p>
            <a:endParaRPr lang="en-US" dirty="0"/>
          </a:p>
          <a:p>
            <a:r>
              <a:rPr lang="en-US" dirty="0" smtClean="0"/>
              <a:t>Economics – bull and bear markets</a:t>
            </a:r>
          </a:p>
          <a:p>
            <a:endParaRPr lang="en-US" dirty="0"/>
          </a:p>
          <a:p>
            <a:r>
              <a:rPr lang="en-US" dirty="0" smtClean="0"/>
              <a:t>Anthropology – voodoo death</a:t>
            </a:r>
            <a:endParaRPr lang="en-US" dirty="0"/>
          </a:p>
        </p:txBody>
      </p:sp>
    </p:spTree>
    <p:extLst>
      <p:ext uri="{BB962C8B-B14F-4D97-AF65-F5344CB8AC3E}">
        <p14:creationId xmlns:p14="http://schemas.microsoft.com/office/powerpoint/2010/main" val="3410355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t>
            </a:r>
            <a:endParaRPr lang="en-US" dirty="0"/>
          </a:p>
        </p:txBody>
      </p:sp>
      <p:sp>
        <p:nvSpPr>
          <p:cNvPr id="3" name="Content Placeholder 2"/>
          <p:cNvSpPr>
            <a:spLocks noGrp="1"/>
          </p:cNvSpPr>
          <p:nvPr>
            <p:ph idx="1"/>
          </p:nvPr>
        </p:nvSpPr>
        <p:spPr/>
        <p:txBody>
          <a:bodyPr/>
          <a:lstStyle/>
          <a:p>
            <a:r>
              <a:rPr lang="en-US" dirty="0" smtClean="0"/>
              <a:t>Observation- done</a:t>
            </a:r>
          </a:p>
          <a:p>
            <a:r>
              <a:rPr lang="en-US" dirty="0" smtClean="0"/>
              <a:t>Measurement</a:t>
            </a:r>
          </a:p>
          <a:p>
            <a:r>
              <a:rPr lang="en-US" dirty="0" smtClean="0"/>
              <a:t>Experiment</a:t>
            </a:r>
          </a:p>
          <a:p>
            <a:r>
              <a:rPr lang="en-US" dirty="0" smtClean="0"/>
              <a:t>Laws</a:t>
            </a:r>
            <a:endParaRPr lang="en-US" dirty="0"/>
          </a:p>
        </p:txBody>
      </p:sp>
    </p:spTree>
    <p:extLst>
      <p:ext uri="{BB962C8B-B14F-4D97-AF65-F5344CB8AC3E}">
        <p14:creationId xmlns:p14="http://schemas.microsoft.com/office/powerpoint/2010/main" val="3845728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a:t>
            </a:r>
            <a:endParaRPr lang="en-US" dirty="0"/>
          </a:p>
        </p:txBody>
      </p:sp>
      <p:sp>
        <p:nvSpPr>
          <p:cNvPr id="3" name="Content Placeholder 2"/>
          <p:cNvSpPr>
            <a:spLocks noGrp="1"/>
          </p:cNvSpPr>
          <p:nvPr>
            <p:ph idx="1"/>
          </p:nvPr>
        </p:nvSpPr>
        <p:spPr/>
        <p:txBody>
          <a:bodyPr/>
          <a:lstStyle/>
          <a:p>
            <a:r>
              <a:rPr lang="en-US" dirty="0" smtClean="0"/>
              <a:t>How crazy is he? </a:t>
            </a:r>
          </a:p>
          <a:p>
            <a:r>
              <a:rPr lang="en-US" dirty="0" smtClean="0"/>
              <a:t>How many thoughts have you had today?</a:t>
            </a:r>
          </a:p>
          <a:p>
            <a:pPr marL="0" indent="0">
              <a:buNone/>
            </a:pPr>
            <a:endParaRPr lang="en-US" dirty="0"/>
          </a:p>
          <a:p>
            <a:pPr marL="0" indent="0">
              <a:buNone/>
            </a:pPr>
            <a:r>
              <a:rPr lang="en-US" dirty="0" smtClean="0"/>
              <a:t>Too many variables here. </a:t>
            </a:r>
          </a:p>
          <a:p>
            <a:pPr marL="0" indent="0">
              <a:buNone/>
            </a:pPr>
            <a:endParaRPr lang="en-US" dirty="0"/>
          </a:p>
          <a:p>
            <a:pPr marL="0" indent="0">
              <a:buNone/>
            </a:pPr>
            <a:r>
              <a:rPr lang="en-US" dirty="0" smtClean="0"/>
              <a:t>This is why we study </a:t>
            </a:r>
            <a:r>
              <a:rPr lang="en-US" dirty="0" err="1" smtClean="0"/>
              <a:t>behaviour</a:t>
            </a:r>
            <a:r>
              <a:rPr lang="en-US" dirty="0" smtClean="0"/>
              <a:t> not consciousness. </a:t>
            </a:r>
            <a:r>
              <a:rPr lang="en-US" i="1" u="sng" dirty="0" err="1" smtClean="0"/>
              <a:t>Behaviourism</a:t>
            </a:r>
            <a:r>
              <a:rPr lang="en-US" i="1" u="sng" dirty="0" smtClean="0"/>
              <a:t> </a:t>
            </a:r>
            <a:r>
              <a:rPr lang="en-US" dirty="0" smtClean="0"/>
              <a:t> </a:t>
            </a:r>
            <a:endParaRPr lang="en-US" dirty="0"/>
          </a:p>
        </p:txBody>
      </p:sp>
    </p:spTree>
    <p:extLst>
      <p:ext uri="{BB962C8B-B14F-4D97-AF65-F5344CB8AC3E}">
        <p14:creationId xmlns:p14="http://schemas.microsoft.com/office/powerpoint/2010/main" val="4209870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we measure?	</a:t>
            </a:r>
            <a:endParaRPr lang="en-US" dirty="0"/>
          </a:p>
        </p:txBody>
      </p:sp>
      <p:sp>
        <p:nvSpPr>
          <p:cNvPr id="3" name="Content Placeholder 2"/>
          <p:cNvSpPr>
            <a:spLocks noGrp="1"/>
          </p:cNvSpPr>
          <p:nvPr>
            <p:ph idx="1"/>
          </p:nvPr>
        </p:nvSpPr>
        <p:spPr/>
        <p:txBody>
          <a:bodyPr/>
          <a:lstStyle/>
          <a:p>
            <a:r>
              <a:rPr lang="en-US" dirty="0" smtClean="0"/>
              <a:t>Population</a:t>
            </a:r>
          </a:p>
          <a:p>
            <a:r>
              <a:rPr lang="en-US" dirty="0" smtClean="0"/>
              <a:t>Income</a:t>
            </a:r>
          </a:p>
          <a:p>
            <a:r>
              <a:rPr lang="en-US" dirty="0" smtClean="0"/>
              <a:t>Rate of inflation</a:t>
            </a:r>
            <a:endParaRPr lang="en-US" dirty="0"/>
          </a:p>
          <a:p>
            <a:pPr marL="0" indent="0">
              <a:buNone/>
            </a:pPr>
            <a:r>
              <a:rPr lang="en-US" i="1" dirty="0" smtClean="0"/>
              <a:t>But</a:t>
            </a:r>
          </a:p>
          <a:p>
            <a:pPr marL="0" indent="0">
              <a:buNone/>
            </a:pPr>
            <a:r>
              <a:rPr lang="en-US" dirty="0" smtClean="0"/>
              <a:t>We must be aware of how figures are interpreted</a:t>
            </a:r>
          </a:p>
          <a:p>
            <a:pPr marL="0" indent="0">
              <a:buNone/>
            </a:pPr>
            <a:endParaRPr lang="en-US" i="1" dirty="0"/>
          </a:p>
        </p:txBody>
      </p:sp>
    </p:spTree>
    <p:extLst>
      <p:ext uri="{BB962C8B-B14F-4D97-AF65-F5344CB8AC3E}">
        <p14:creationId xmlns:p14="http://schemas.microsoft.com/office/powerpoint/2010/main" val="2452380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Who really won the 1996 Olympics?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30736"/>
              </p:ext>
            </p:extLst>
          </p:nvPr>
        </p:nvGraphicFramePr>
        <p:xfrm>
          <a:off x="457200" y="1600200"/>
          <a:ext cx="8229600" cy="38404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GB" dirty="0" smtClean="0"/>
                        <a:t>Rank</a:t>
                      </a:r>
                    </a:p>
                    <a:p>
                      <a:endParaRPr lang="en-GB" dirty="0"/>
                    </a:p>
                  </a:txBody>
                  <a:tcPr/>
                </a:tc>
                <a:tc>
                  <a:txBody>
                    <a:bodyPr/>
                    <a:lstStyle/>
                    <a:p>
                      <a:r>
                        <a:rPr lang="en-GB" dirty="0" smtClean="0"/>
                        <a:t>Country</a:t>
                      </a:r>
                      <a:endParaRPr lang="en-GB" dirty="0"/>
                    </a:p>
                  </a:txBody>
                  <a:tcPr/>
                </a:tc>
                <a:tc>
                  <a:txBody>
                    <a:bodyPr/>
                    <a:lstStyle/>
                    <a:p>
                      <a:r>
                        <a:rPr lang="en-GB" dirty="0" smtClean="0"/>
                        <a:t>Medals total</a:t>
                      </a:r>
                      <a:endParaRPr lang="en-GB" dirty="0"/>
                    </a:p>
                  </a:txBody>
                  <a:tcPr/>
                </a:tc>
              </a:tr>
              <a:tr h="370840">
                <a:tc>
                  <a:txBody>
                    <a:bodyPr/>
                    <a:lstStyle/>
                    <a:p>
                      <a:r>
                        <a:rPr lang="en-GB" dirty="0" smtClean="0"/>
                        <a:t>1</a:t>
                      </a:r>
                    </a:p>
                    <a:p>
                      <a:endParaRPr lang="en-GB" dirty="0"/>
                    </a:p>
                  </a:txBody>
                  <a:tcPr/>
                </a:tc>
                <a:tc>
                  <a:txBody>
                    <a:bodyPr/>
                    <a:lstStyle/>
                    <a:p>
                      <a:r>
                        <a:rPr lang="en-GB" dirty="0" smtClean="0"/>
                        <a:t>USA</a:t>
                      </a:r>
                      <a:endParaRPr lang="en-GB" dirty="0"/>
                    </a:p>
                  </a:txBody>
                  <a:tcPr/>
                </a:tc>
                <a:tc>
                  <a:txBody>
                    <a:bodyPr/>
                    <a:lstStyle/>
                    <a:p>
                      <a:r>
                        <a:rPr lang="en-GB" dirty="0" smtClean="0"/>
                        <a:t>101</a:t>
                      </a:r>
                      <a:endParaRPr lang="en-GB" dirty="0"/>
                    </a:p>
                  </a:txBody>
                  <a:tcPr/>
                </a:tc>
              </a:tr>
              <a:tr h="370840">
                <a:tc>
                  <a:txBody>
                    <a:bodyPr/>
                    <a:lstStyle/>
                    <a:p>
                      <a:r>
                        <a:rPr lang="en-GB" dirty="0" smtClean="0"/>
                        <a:t>2</a:t>
                      </a:r>
                    </a:p>
                    <a:p>
                      <a:endParaRPr lang="en-GB" dirty="0"/>
                    </a:p>
                  </a:txBody>
                  <a:tcPr/>
                </a:tc>
                <a:tc>
                  <a:txBody>
                    <a:bodyPr/>
                    <a:lstStyle/>
                    <a:p>
                      <a:r>
                        <a:rPr lang="en-GB" dirty="0" smtClean="0"/>
                        <a:t>Germany</a:t>
                      </a:r>
                      <a:endParaRPr lang="en-GB" dirty="0"/>
                    </a:p>
                  </a:txBody>
                  <a:tcPr/>
                </a:tc>
                <a:tc>
                  <a:txBody>
                    <a:bodyPr/>
                    <a:lstStyle/>
                    <a:p>
                      <a:r>
                        <a:rPr lang="en-GB" dirty="0" smtClean="0"/>
                        <a:t>65</a:t>
                      </a:r>
                      <a:endParaRPr lang="en-GB" dirty="0"/>
                    </a:p>
                  </a:txBody>
                  <a:tcPr/>
                </a:tc>
              </a:tr>
              <a:tr h="370840">
                <a:tc>
                  <a:txBody>
                    <a:bodyPr/>
                    <a:lstStyle/>
                    <a:p>
                      <a:r>
                        <a:rPr lang="en-GB" dirty="0" smtClean="0"/>
                        <a:t>3</a:t>
                      </a:r>
                    </a:p>
                    <a:p>
                      <a:endParaRPr lang="en-GB" dirty="0"/>
                    </a:p>
                  </a:txBody>
                  <a:tcPr/>
                </a:tc>
                <a:tc>
                  <a:txBody>
                    <a:bodyPr/>
                    <a:lstStyle/>
                    <a:p>
                      <a:r>
                        <a:rPr lang="en-GB" dirty="0" smtClean="0"/>
                        <a:t>Russia</a:t>
                      </a:r>
                      <a:endParaRPr lang="en-GB" dirty="0"/>
                    </a:p>
                  </a:txBody>
                  <a:tcPr/>
                </a:tc>
                <a:tc>
                  <a:txBody>
                    <a:bodyPr/>
                    <a:lstStyle/>
                    <a:p>
                      <a:r>
                        <a:rPr lang="en-GB" dirty="0" smtClean="0"/>
                        <a:t>63</a:t>
                      </a:r>
                      <a:endParaRPr lang="en-GB" dirty="0"/>
                    </a:p>
                  </a:txBody>
                  <a:tcPr/>
                </a:tc>
              </a:tr>
              <a:tr h="370840">
                <a:tc>
                  <a:txBody>
                    <a:bodyPr/>
                    <a:lstStyle/>
                    <a:p>
                      <a:r>
                        <a:rPr lang="en-GB" dirty="0" smtClean="0"/>
                        <a:t>4</a:t>
                      </a:r>
                    </a:p>
                    <a:p>
                      <a:endParaRPr lang="en-GB" dirty="0"/>
                    </a:p>
                  </a:txBody>
                  <a:tcPr/>
                </a:tc>
                <a:tc>
                  <a:txBody>
                    <a:bodyPr/>
                    <a:lstStyle/>
                    <a:p>
                      <a:r>
                        <a:rPr lang="en-GB" dirty="0" smtClean="0"/>
                        <a:t>China</a:t>
                      </a:r>
                      <a:endParaRPr lang="en-GB" dirty="0"/>
                    </a:p>
                  </a:txBody>
                  <a:tcPr/>
                </a:tc>
                <a:tc>
                  <a:txBody>
                    <a:bodyPr/>
                    <a:lstStyle/>
                    <a:p>
                      <a:r>
                        <a:rPr lang="en-GB" dirty="0" smtClean="0"/>
                        <a:t>50</a:t>
                      </a:r>
                      <a:endParaRPr lang="en-GB" dirty="0"/>
                    </a:p>
                  </a:txBody>
                  <a:tcPr/>
                </a:tc>
              </a:tr>
              <a:tr h="370840">
                <a:tc>
                  <a:txBody>
                    <a:bodyPr/>
                    <a:lstStyle/>
                    <a:p>
                      <a:r>
                        <a:rPr lang="en-GB" dirty="0" smtClean="0"/>
                        <a:t>11</a:t>
                      </a:r>
                    </a:p>
                    <a:p>
                      <a:endParaRPr lang="en-GB" dirty="0"/>
                    </a:p>
                  </a:txBody>
                  <a:tcPr/>
                </a:tc>
                <a:tc>
                  <a:txBody>
                    <a:bodyPr/>
                    <a:lstStyle/>
                    <a:p>
                      <a:r>
                        <a:rPr lang="en-GB" dirty="0" smtClean="0"/>
                        <a:t>Canada</a:t>
                      </a:r>
                      <a:endParaRPr lang="en-GB" dirty="0"/>
                    </a:p>
                  </a:txBody>
                  <a:tcPr/>
                </a:tc>
                <a:tc>
                  <a:txBody>
                    <a:bodyPr/>
                    <a:lstStyle/>
                    <a:p>
                      <a:r>
                        <a:rPr lang="en-GB" dirty="0" smtClean="0"/>
                        <a:t>22</a:t>
                      </a:r>
                      <a:endParaRPr lang="en-GB" dirty="0"/>
                    </a:p>
                  </a:txBody>
                  <a:tcPr/>
                </a:tc>
              </a:tr>
            </a:tbl>
          </a:graphicData>
        </a:graphic>
      </p:graphicFrame>
    </p:spTree>
    <p:extLst>
      <p:ext uri="{BB962C8B-B14F-4D97-AF65-F5344CB8AC3E}">
        <p14:creationId xmlns:p14="http://schemas.microsoft.com/office/powerpoint/2010/main" val="1096506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val="710742668"/>
              </p:ext>
            </p:extLst>
          </p:nvPr>
        </p:nvGraphicFramePr>
        <p:xfrm>
          <a:off x="457200" y="1600200"/>
          <a:ext cx="8229600" cy="38404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GB" dirty="0" smtClean="0"/>
                        <a:t>Country</a:t>
                      </a:r>
                    </a:p>
                    <a:p>
                      <a:endParaRPr lang="en-GB" dirty="0"/>
                    </a:p>
                  </a:txBody>
                  <a:tcPr/>
                </a:tc>
                <a:tc>
                  <a:txBody>
                    <a:bodyPr/>
                    <a:lstStyle/>
                    <a:p>
                      <a:r>
                        <a:rPr lang="en-GB" dirty="0" smtClean="0"/>
                        <a:t>Gold</a:t>
                      </a:r>
                      <a:endParaRPr lang="en-GB" dirty="0"/>
                    </a:p>
                  </a:txBody>
                  <a:tcPr/>
                </a:tc>
                <a:tc>
                  <a:txBody>
                    <a:bodyPr/>
                    <a:lstStyle/>
                    <a:p>
                      <a:r>
                        <a:rPr lang="en-GB" dirty="0" smtClean="0"/>
                        <a:t>Silver</a:t>
                      </a:r>
                      <a:endParaRPr lang="en-GB" dirty="0"/>
                    </a:p>
                  </a:txBody>
                  <a:tcPr/>
                </a:tc>
                <a:tc>
                  <a:txBody>
                    <a:bodyPr/>
                    <a:lstStyle/>
                    <a:p>
                      <a:r>
                        <a:rPr lang="en-GB" dirty="0" smtClean="0"/>
                        <a:t>Bronze</a:t>
                      </a:r>
                      <a:endParaRPr lang="en-GB" dirty="0"/>
                    </a:p>
                  </a:txBody>
                  <a:tcPr/>
                </a:tc>
                <a:tc>
                  <a:txBody>
                    <a:bodyPr/>
                    <a:lstStyle/>
                    <a:p>
                      <a:r>
                        <a:rPr lang="en-GB" dirty="0" smtClean="0"/>
                        <a:t>Medals total</a:t>
                      </a:r>
                      <a:endParaRPr lang="en-GB" dirty="0"/>
                    </a:p>
                  </a:txBody>
                  <a:tcPr/>
                </a:tc>
              </a:tr>
              <a:tr h="370840">
                <a:tc>
                  <a:txBody>
                    <a:bodyPr/>
                    <a:lstStyle/>
                    <a:p>
                      <a:r>
                        <a:rPr lang="en-GB" dirty="0" smtClean="0"/>
                        <a:t>USA</a:t>
                      </a:r>
                    </a:p>
                    <a:p>
                      <a:endParaRPr lang="en-GB" dirty="0"/>
                    </a:p>
                  </a:txBody>
                  <a:tcPr/>
                </a:tc>
                <a:tc>
                  <a:txBody>
                    <a:bodyPr/>
                    <a:lstStyle/>
                    <a:p>
                      <a:r>
                        <a:rPr lang="en-GB" dirty="0" smtClean="0"/>
                        <a:t>44</a:t>
                      </a:r>
                      <a:endParaRPr lang="en-GB" dirty="0"/>
                    </a:p>
                  </a:txBody>
                  <a:tcPr/>
                </a:tc>
                <a:tc>
                  <a:txBody>
                    <a:bodyPr/>
                    <a:lstStyle/>
                    <a:p>
                      <a:r>
                        <a:rPr lang="en-GB" dirty="0" smtClean="0"/>
                        <a:t>32</a:t>
                      </a:r>
                      <a:endParaRPr lang="en-GB" dirty="0"/>
                    </a:p>
                  </a:txBody>
                  <a:tcPr/>
                </a:tc>
                <a:tc>
                  <a:txBody>
                    <a:bodyPr/>
                    <a:lstStyle/>
                    <a:p>
                      <a:r>
                        <a:rPr lang="en-GB" dirty="0" smtClean="0"/>
                        <a:t>25</a:t>
                      </a:r>
                      <a:endParaRPr lang="en-GB" dirty="0"/>
                    </a:p>
                  </a:txBody>
                  <a:tcPr/>
                </a:tc>
                <a:tc>
                  <a:txBody>
                    <a:bodyPr/>
                    <a:lstStyle/>
                    <a:p>
                      <a:r>
                        <a:rPr lang="en-GB" dirty="0" smtClean="0"/>
                        <a:t>101</a:t>
                      </a:r>
                      <a:endParaRPr lang="en-GB" dirty="0"/>
                    </a:p>
                  </a:txBody>
                  <a:tcPr/>
                </a:tc>
              </a:tr>
              <a:tr h="370840">
                <a:tc>
                  <a:txBody>
                    <a:bodyPr/>
                    <a:lstStyle/>
                    <a:p>
                      <a:r>
                        <a:rPr lang="en-GB" dirty="0" smtClean="0"/>
                        <a:t>Germany</a:t>
                      </a:r>
                    </a:p>
                    <a:p>
                      <a:endParaRPr lang="en-GB" dirty="0"/>
                    </a:p>
                  </a:txBody>
                  <a:tcPr/>
                </a:tc>
                <a:tc>
                  <a:txBody>
                    <a:bodyPr/>
                    <a:lstStyle/>
                    <a:p>
                      <a:r>
                        <a:rPr lang="en-GB" dirty="0" smtClean="0"/>
                        <a:t>20</a:t>
                      </a:r>
                      <a:endParaRPr lang="en-GB" dirty="0"/>
                    </a:p>
                  </a:txBody>
                  <a:tcPr/>
                </a:tc>
                <a:tc>
                  <a:txBody>
                    <a:bodyPr/>
                    <a:lstStyle/>
                    <a:p>
                      <a:r>
                        <a:rPr lang="en-GB" dirty="0" smtClean="0"/>
                        <a:t>18</a:t>
                      </a:r>
                      <a:endParaRPr lang="en-GB" dirty="0"/>
                    </a:p>
                  </a:txBody>
                  <a:tcPr/>
                </a:tc>
                <a:tc>
                  <a:txBody>
                    <a:bodyPr/>
                    <a:lstStyle/>
                    <a:p>
                      <a:r>
                        <a:rPr lang="en-GB" dirty="0" smtClean="0"/>
                        <a:t>27</a:t>
                      </a:r>
                      <a:endParaRPr lang="en-GB" dirty="0"/>
                    </a:p>
                  </a:txBody>
                  <a:tcPr/>
                </a:tc>
                <a:tc>
                  <a:txBody>
                    <a:bodyPr/>
                    <a:lstStyle/>
                    <a:p>
                      <a:r>
                        <a:rPr lang="en-GB" dirty="0" smtClean="0"/>
                        <a:t>65</a:t>
                      </a:r>
                      <a:endParaRPr lang="en-GB" dirty="0"/>
                    </a:p>
                  </a:txBody>
                  <a:tcPr/>
                </a:tc>
              </a:tr>
              <a:tr h="370840">
                <a:tc>
                  <a:txBody>
                    <a:bodyPr/>
                    <a:lstStyle/>
                    <a:p>
                      <a:r>
                        <a:rPr lang="en-GB" dirty="0" smtClean="0"/>
                        <a:t>Russia</a:t>
                      </a:r>
                    </a:p>
                    <a:p>
                      <a:endParaRPr lang="en-GB" dirty="0"/>
                    </a:p>
                  </a:txBody>
                  <a:tcPr/>
                </a:tc>
                <a:tc>
                  <a:txBody>
                    <a:bodyPr/>
                    <a:lstStyle/>
                    <a:p>
                      <a:r>
                        <a:rPr lang="en-GB" dirty="0" smtClean="0"/>
                        <a:t>26</a:t>
                      </a:r>
                      <a:endParaRPr lang="en-GB" dirty="0"/>
                    </a:p>
                  </a:txBody>
                  <a:tcPr/>
                </a:tc>
                <a:tc>
                  <a:txBody>
                    <a:bodyPr/>
                    <a:lstStyle/>
                    <a:p>
                      <a:r>
                        <a:rPr lang="en-GB" dirty="0" smtClean="0"/>
                        <a:t>21</a:t>
                      </a:r>
                      <a:endParaRPr lang="en-GB" dirty="0"/>
                    </a:p>
                  </a:txBody>
                  <a:tcPr/>
                </a:tc>
                <a:tc>
                  <a:txBody>
                    <a:bodyPr/>
                    <a:lstStyle/>
                    <a:p>
                      <a:r>
                        <a:rPr lang="en-GB" dirty="0" smtClean="0"/>
                        <a:t>16</a:t>
                      </a:r>
                      <a:endParaRPr lang="en-GB" dirty="0"/>
                    </a:p>
                  </a:txBody>
                  <a:tcPr/>
                </a:tc>
                <a:tc>
                  <a:txBody>
                    <a:bodyPr/>
                    <a:lstStyle/>
                    <a:p>
                      <a:r>
                        <a:rPr lang="en-GB" dirty="0" smtClean="0"/>
                        <a:t>63</a:t>
                      </a:r>
                      <a:endParaRPr lang="en-GB" dirty="0"/>
                    </a:p>
                  </a:txBody>
                  <a:tcPr/>
                </a:tc>
              </a:tr>
              <a:tr h="370840">
                <a:tc>
                  <a:txBody>
                    <a:bodyPr/>
                    <a:lstStyle/>
                    <a:p>
                      <a:r>
                        <a:rPr lang="en-GB" dirty="0" smtClean="0"/>
                        <a:t>China</a:t>
                      </a:r>
                    </a:p>
                    <a:p>
                      <a:endParaRPr lang="en-GB" dirty="0"/>
                    </a:p>
                  </a:txBody>
                  <a:tcPr/>
                </a:tc>
                <a:tc>
                  <a:txBody>
                    <a:bodyPr/>
                    <a:lstStyle/>
                    <a:p>
                      <a:r>
                        <a:rPr lang="en-GB" dirty="0" smtClean="0"/>
                        <a:t>16</a:t>
                      </a:r>
                      <a:endParaRPr lang="en-GB" dirty="0"/>
                    </a:p>
                  </a:txBody>
                  <a:tcPr/>
                </a:tc>
                <a:tc>
                  <a:txBody>
                    <a:bodyPr/>
                    <a:lstStyle/>
                    <a:p>
                      <a:r>
                        <a:rPr lang="en-GB" dirty="0" smtClean="0"/>
                        <a:t>22</a:t>
                      </a:r>
                      <a:endParaRPr lang="en-GB" dirty="0"/>
                    </a:p>
                  </a:txBody>
                  <a:tcPr/>
                </a:tc>
                <a:tc>
                  <a:txBody>
                    <a:bodyPr/>
                    <a:lstStyle/>
                    <a:p>
                      <a:r>
                        <a:rPr lang="en-GB" dirty="0" smtClean="0"/>
                        <a:t>12</a:t>
                      </a:r>
                      <a:endParaRPr lang="en-GB" dirty="0"/>
                    </a:p>
                  </a:txBody>
                  <a:tcPr/>
                </a:tc>
                <a:tc>
                  <a:txBody>
                    <a:bodyPr/>
                    <a:lstStyle/>
                    <a:p>
                      <a:r>
                        <a:rPr lang="en-GB" dirty="0" smtClean="0"/>
                        <a:t>50</a:t>
                      </a:r>
                      <a:endParaRPr lang="en-GB" dirty="0"/>
                    </a:p>
                  </a:txBody>
                  <a:tcPr/>
                </a:tc>
              </a:tr>
              <a:tr h="370840">
                <a:tc>
                  <a:txBody>
                    <a:bodyPr/>
                    <a:lstStyle/>
                    <a:p>
                      <a:r>
                        <a:rPr lang="en-GB" dirty="0" smtClean="0"/>
                        <a:t>Canada</a:t>
                      </a:r>
                    </a:p>
                    <a:p>
                      <a:endParaRPr lang="en-GB" dirty="0"/>
                    </a:p>
                  </a:txBody>
                  <a:tcPr/>
                </a:tc>
                <a:tc>
                  <a:txBody>
                    <a:bodyPr/>
                    <a:lstStyle/>
                    <a:p>
                      <a:r>
                        <a:rPr lang="en-GB" dirty="0" smtClean="0"/>
                        <a:t>3</a:t>
                      </a:r>
                      <a:endParaRPr lang="en-GB" dirty="0"/>
                    </a:p>
                  </a:txBody>
                  <a:tcPr/>
                </a:tc>
                <a:tc>
                  <a:txBody>
                    <a:bodyPr/>
                    <a:lstStyle/>
                    <a:p>
                      <a:r>
                        <a:rPr lang="en-GB" dirty="0" smtClean="0"/>
                        <a:t>11</a:t>
                      </a:r>
                      <a:endParaRPr lang="en-GB" dirty="0"/>
                    </a:p>
                  </a:txBody>
                  <a:tcPr/>
                </a:tc>
                <a:tc>
                  <a:txBody>
                    <a:bodyPr/>
                    <a:lstStyle/>
                    <a:p>
                      <a:r>
                        <a:rPr lang="en-GB" dirty="0" smtClean="0"/>
                        <a:t>8</a:t>
                      </a:r>
                      <a:endParaRPr lang="en-GB" dirty="0"/>
                    </a:p>
                  </a:txBody>
                  <a:tcPr/>
                </a:tc>
                <a:tc>
                  <a:txBody>
                    <a:bodyPr/>
                    <a:lstStyle/>
                    <a:p>
                      <a:r>
                        <a:rPr lang="en-GB" dirty="0" smtClean="0"/>
                        <a:t>22</a:t>
                      </a:r>
                      <a:endParaRPr lang="en-GB" dirty="0"/>
                    </a:p>
                  </a:txBody>
                  <a:tcPr/>
                </a:tc>
              </a:tr>
            </a:tbl>
          </a:graphicData>
        </a:graphic>
      </p:graphicFrame>
      <p:sp>
        <p:nvSpPr>
          <p:cNvPr id="10" name="TextBox 9"/>
          <p:cNvSpPr txBox="1"/>
          <p:nvPr/>
        </p:nvSpPr>
        <p:spPr>
          <a:xfrm>
            <a:off x="609600" y="533400"/>
            <a:ext cx="7924800" cy="523220"/>
          </a:xfrm>
          <a:prstGeom prst="rect">
            <a:avLst/>
          </a:prstGeom>
          <a:noFill/>
        </p:spPr>
        <p:txBody>
          <a:bodyPr wrap="square" rtlCol="0">
            <a:spAutoFit/>
          </a:bodyPr>
          <a:lstStyle/>
          <a:p>
            <a:pPr algn="ctr"/>
            <a:r>
              <a:rPr lang="en-GB" sz="2800" dirty="0" smtClean="0"/>
              <a:t>Medal totals by colour</a:t>
            </a:r>
            <a:endParaRPr lang="en-GB" sz="2800" dirty="0"/>
          </a:p>
        </p:txBody>
      </p:sp>
    </p:spTree>
    <p:extLst>
      <p:ext uri="{BB962C8B-B14F-4D97-AF65-F5344CB8AC3E}">
        <p14:creationId xmlns:p14="http://schemas.microsoft.com/office/powerpoint/2010/main" val="1985749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1177</Words>
  <Application>Microsoft Office PowerPoint</Application>
  <PresentationFormat>On-screen Show (4:3)</PresentationFormat>
  <Paragraphs>212</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Human Sciences</vt:lpstr>
      <vt:lpstr>Human sciences Studying Human Behaviour</vt:lpstr>
      <vt:lpstr>PowerPoint Presentation</vt:lpstr>
      <vt:lpstr>Inconsistencies</vt:lpstr>
      <vt:lpstr>Methods </vt:lpstr>
      <vt:lpstr>Measurement</vt:lpstr>
      <vt:lpstr>What can we measure? </vt:lpstr>
      <vt:lpstr>Who really won the 1996 Olympics?</vt:lpstr>
      <vt:lpstr>PowerPoint Presentation</vt:lpstr>
      <vt:lpstr>Using numbers to quantify</vt:lpstr>
      <vt:lpstr>Comparing like with like (or not) </vt:lpstr>
      <vt:lpstr>By population</vt:lpstr>
      <vt:lpstr>PowerPoint Presentation</vt:lpstr>
      <vt:lpstr>Experiments</vt:lpstr>
      <vt:lpstr>Possible solutions</vt:lpstr>
      <vt:lpstr>The Milgram experiment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Sciences</dc:title>
  <dc:creator>Shane O'loghlin</dc:creator>
  <cp:lastModifiedBy>Shane O'loghlin</cp:lastModifiedBy>
  <cp:revision>13</cp:revision>
  <dcterms:created xsi:type="dcterms:W3CDTF">2012-10-17T07:11:34Z</dcterms:created>
  <dcterms:modified xsi:type="dcterms:W3CDTF">2012-11-19T09:12:01Z</dcterms:modified>
</cp:coreProperties>
</file>